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556" r:id="rId3"/>
    <p:sldId id="350" r:id="rId4"/>
    <p:sldId id="542" r:id="rId5"/>
    <p:sldId id="578" r:id="rId6"/>
    <p:sldId id="579" r:id="rId7"/>
    <p:sldId id="647" r:id="rId8"/>
    <p:sldId id="611" r:id="rId9"/>
    <p:sldId id="634" r:id="rId10"/>
    <p:sldId id="635" r:id="rId11"/>
    <p:sldId id="600" r:id="rId12"/>
    <p:sldId id="601" r:id="rId13"/>
    <p:sldId id="540" r:id="rId14"/>
    <p:sldId id="603" r:id="rId15"/>
    <p:sldId id="604" r:id="rId16"/>
    <p:sldId id="636" r:id="rId17"/>
    <p:sldId id="637" r:id="rId18"/>
    <p:sldId id="638" r:id="rId19"/>
    <p:sldId id="640" r:id="rId20"/>
    <p:sldId id="608" r:id="rId21"/>
    <p:sldId id="610" r:id="rId22"/>
    <p:sldId id="641" r:id="rId23"/>
    <p:sldId id="642" r:id="rId24"/>
    <p:sldId id="613" r:id="rId25"/>
    <p:sldId id="614" r:id="rId26"/>
    <p:sldId id="618" r:id="rId27"/>
    <p:sldId id="615" r:id="rId28"/>
    <p:sldId id="617" r:id="rId29"/>
    <p:sldId id="619" r:id="rId30"/>
    <p:sldId id="620" r:id="rId31"/>
    <p:sldId id="621" r:id="rId32"/>
    <p:sldId id="622" r:id="rId33"/>
    <p:sldId id="623" r:id="rId34"/>
    <p:sldId id="624" r:id="rId35"/>
    <p:sldId id="625" r:id="rId36"/>
    <p:sldId id="626" r:id="rId37"/>
    <p:sldId id="643" r:id="rId38"/>
    <p:sldId id="629" r:id="rId39"/>
    <p:sldId id="628" r:id="rId40"/>
    <p:sldId id="644" r:id="rId41"/>
    <p:sldId id="630" r:id="rId42"/>
    <p:sldId id="645" r:id="rId43"/>
    <p:sldId id="631" r:id="rId44"/>
    <p:sldId id="632" r:id="rId45"/>
    <p:sldId id="633" r:id="rId46"/>
    <p:sldId id="593" r:id="rId47"/>
    <p:sldId id="491" r:id="rId48"/>
    <p:sldId id="589" r:id="rId49"/>
    <p:sldId id="594" r:id="rId50"/>
    <p:sldId id="595" r:id="rId51"/>
    <p:sldId id="606" r:id="rId52"/>
    <p:sldId id="607" r:id="rId53"/>
    <p:sldId id="646" r:id="rId54"/>
    <p:sldId id="63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9"/>
    <p:restoredTop sz="86428"/>
  </p:normalViewPr>
  <p:slideViewPr>
    <p:cSldViewPr snapToGrid="0" snapToObjects="1">
      <p:cViewPr varScale="1">
        <p:scale>
          <a:sx n="207" d="100"/>
          <a:sy n="207" d="100"/>
        </p:scale>
        <p:origin x="736" y="160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2/15/22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36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36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6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.tiff"/><Relationship Id="rId7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7.tiff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9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DFE4-DDD7-DE45-BB41-60F434A1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of Nonlinear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CFFA1-C2A7-8B4A-89E0-8E34CA16B4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Fact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(We’ll prove this later)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b="0" dirty="0"/>
                  <a:t>VC dimension of perceptron on input space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d+1</a:t>
                </a:r>
                <a:endParaRPr lang="en-US" dirty="0"/>
              </a:p>
              <a:p>
                <a:r>
                  <a:rPr lang="en-US" dirty="0"/>
                  <a:t>VC dimension of perceptron on input space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(usually treated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Careful: Non-linear transform might lead to ”nonsense” behavior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CFFA1-C2A7-8B4A-89E0-8E34CA16B4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CAB6AD7-5AB3-144B-9962-442B033FC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12" y="5349169"/>
            <a:ext cx="3414722" cy="150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6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D85570-D8F8-8145-BDD0-3C90AED7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17" y="3429000"/>
            <a:ext cx="3024293" cy="1890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D3766A-947F-B647-BC7C-64435BD04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950" y="3517228"/>
            <a:ext cx="2081226" cy="2101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82A454-C7FF-7B49-8CC0-C224BDF07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718" y="5619061"/>
            <a:ext cx="2910841" cy="1238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48535-3FDC-9E44-8649-D08048CC9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1761" y="1396908"/>
            <a:ext cx="2290517" cy="207433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CF8852-32D2-074A-B6FE-81F04377C75A}"/>
              </a:ext>
            </a:extLst>
          </p:cNvPr>
          <p:cNvCxnSpPr>
            <a:cxnSpLocks/>
          </p:cNvCxnSpPr>
          <p:nvPr/>
        </p:nvCxnSpPr>
        <p:spPr>
          <a:xfrm>
            <a:off x="3772510" y="4391366"/>
            <a:ext cx="174491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>
            <a:extLst>
              <a:ext uri="{FF2B5EF4-FFF2-40B4-BE49-F238E27FC236}">
                <a16:creationId xmlns:a16="http://schemas.microsoft.com/office/drawing/2014/main" id="{779CC51D-95AA-DE4D-AE79-F27B85191BA7}"/>
              </a:ext>
            </a:extLst>
          </p:cNvPr>
          <p:cNvSpPr/>
          <p:nvPr/>
        </p:nvSpPr>
        <p:spPr>
          <a:xfrm>
            <a:off x="5827589" y="2389558"/>
            <a:ext cx="1319107" cy="3979334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69C18-FCE0-9946-A8BA-DB34BDC79E52}"/>
              </a:ext>
            </a:extLst>
          </p:cNvPr>
          <p:cNvSpPr txBox="1"/>
          <p:nvPr/>
        </p:nvSpPr>
        <p:spPr>
          <a:xfrm>
            <a:off x="838200" y="5989161"/>
            <a:ext cx="4499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Something Seems Wrong!</a:t>
            </a:r>
          </a:p>
        </p:txBody>
      </p:sp>
    </p:spTree>
    <p:extLst>
      <p:ext uri="{BB962C8B-B14F-4D97-AF65-F5344CB8AC3E}">
        <p14:creationId xmlns:p14="http://schemas.microsoft.com/office/powerpoint/2010/main" val="29541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B4BD39-135C-0A4B-BF2F-379E23394F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Must</a:t>
                </a:r>
                <a:r>
                  <a:rPr lang="en-US" dirty="0"/>
                  <a:t>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b="1" dirty="0">
                    <a:solidFill>
                      <a:srgbClr val="C00000"/>
                    </a:solidFill>
                  </a:rPr>
                  <a:t>BEFORE</a:t>
                </a:r>
                <a:r>
                  <a:rPr lang="en-US" dirty="0"/>
                  <a:t> looking at the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B4BD39-135C-0A4B-BF2F-379E23394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8B2DCD-B21B-C345-87F4-6A3F67B08F2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Otherwise, you are doing “data snooping”</a:t>
                </a:r>
              </a:p>
              <a:p>
                <a:r>
                  <a:rPr lang="en-US" dirty="0"/>
                  <a:t>The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as large as anything your brain can think of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8B2DCD-B21B-C345-87F4-6A3F67B08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256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4109848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Before Seeing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Rely on domain knowledge (feature engineering)</a:t>
                </a:r>
              </a:p>
              <a:p>
                <a:pPr lvl="1"/>
                <a:r>
                  <a:rPr lang="en-US" dirty="0"/>
                  <a:t>Handwriting digit recognition example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Use common sets of feature transformation</a:t>
                </a:r>
              </a:p>
              <a:p>
                <a:pPr lvl="1"/>
                <a:r>
                  <a:rPr lang="en-US" sz="2200" dirty="0"/>
                  <a:t>Polynomial transformation</a:t>
                </a:r>
              </a:p>
              <a:p>
                <a:pPr lvl="1"/>
                <a:r>
                  <a:rPr lang="en-US" sz="2200" dirty="0"/>
                  <a:t>2nd order Polynomial transformation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200" dirty="0"/>
                  <a:t>Pros:  more powerful (contains circle, ellipse, hyperbola, </a:t>
                </a:r>
                <a:r>
                  <a:rPr lang="en-US" sz="2200" dirty="0" err="1"/>
                  <a:t>etc</a:t>
                </a:r>
                <a:r>
                  <a:rPr lang="en-US" sz="2200" dirty="0"/>
                  <a:t>)</a:t>
                </a:r>
              </a:p>
              <a:p>
                <a:pPr lvl="2"/>
                <a:r>
                  <a:rPr lang="en-US" sz="2200" dirty="0"/>
                  <a:t>Cons:  2-d =&gt; 5-d</a:t>
                </a:r>
              </a:p>
              <a:p>
                <a:pPr lvl="3"/>
                <a:r>
                  <a:rPr lang="en-US" sz="2200" dirty="0"/>
                  <a:t>More computation/storage</a:t>
                </a:r>
              </a:p>
              <a:p>
                <a:pPr lvl="3"/>
                <a:r>
                  <a:rPr lang="en-US" sz="2200" dirty="0"/>
                  <a:t>Worse generalization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C3A230D-7B86-2748-BA98-BD057814EE4C}"/>
              </a:ext>
            </a:extLst>
          </p:cNvPr>
          <p:cNvSpPr/>
          <p:nvPr/>
        </p:nvSpPr>
        <p:spPr>
          <a:xfrm>
            <a:off x="6096000" y="5747808"/>
            <a:ext cx="4865764" cy="7450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VC dimension of d-dim perceptron is d+1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29AE2-6245-5148-B40D-CB380A0C7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3015" y="1825624"/>
            <a:ext cx="2773179" cy="148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1-st order to Q-</a:t>
                </a:r>
                <a:r>
                  <a:rPr lang="en-US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order polynomial transform: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76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1-st order to Q-</a:t>
                </a:r>
                <a:r>
                  <a:rPr lang="en-US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order polynomial transform: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236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A1A0-7C8F-F84C-B49A-410FDD2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linear model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F2AB-9D37-A049-B8DF-6FEED35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99" y="2478424"/>
            <a:ext cx="5082364" cy="16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8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A1A0-7C8F-F84C-B49A-410FDD2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linear model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F2AB-9D37-A049-B8DF-6FEED35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99" y="2478424"/>
            <a:ext cx="5082364" cy="1689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D9A53-DEE3-DF48-8DF9-3C6D6CB15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762" y="3003994"/>
            <a:ext cx="4386038" cy="330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5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1F52-A6FC-504B-AA30-6F2BD4A4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6BCDA-5602-2A43-956B-541DA0A36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[Adapted from the slides by Malik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Magdon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-Ismail]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433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174"/>
            <a:ext cx="10783958" cy="54158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Homework 2 is due on </a:t>
            </a:r>
            <a:r>
              <a:rPr lang="en-US" b="1" dirty="0"/>
              <a:t>Feb 24 (Thursday)</a:t>
            </a:r>
          </a:p>
          <a:p>
            <a:endParaRPr lang="en-US" sz="1200" dirty="0"/>
          </a:p>
          <a:p>
            <a:r>
              <a:rPr lang="en-US" dirty="0"/>
              <a:t>Return of Homework</a:t>
            </a:r>
          </a:p>
          <a:p>
            <a:pPr lvl="1"/>
            <a:r>
              <a:rPr lang="en-US" dirty="0"/>
              <a:t>We plan to return each homework within 2 weeks after the deadline</a:t>
            </a:r>
            <a:endParaRPr lang="en-US" sz="1200" dirty="0"/>
          </a:p>
          <a:p>
            <a:pPr lvl="1"/>
            <a:r>
              <a:rPr lang="en-US" dirty="0"/>
              <a:t>Regrade requests</a:t>
            </a:r>
          </a:p>
          <a:p>
            <a:pPr lvl="2"/>
            <a:r>
              <a:rPr lang="en-US" dirty="0"/>
              <a:t>You will have up to 7 days to submit regrade requests</a:t>
            </a:r>
          </a:p>
          <a:p>
            <a:pPr lvl="3"/>
            <a:r>
              <a:rPr lang="en-US" dirty="0"/>
              <a:t>the regrade period might be shortened if there are schedule constraints</a:t>
            </a:r>
          </a:p>
          <a:p>
            <a:pPr lvl="2"/>
            <a:r>
              <a:rPr lang="en-US" dirty="0"/>
              <a:t>We might check the entire homework for each request, so the grades might go down as well if we find new mistakes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Mar 10 (Thursday)</a:t>
            </a:r>
          </a:p>
          <a:p>
            <a:pPr lvl="1"/>
            <a:r>
              <a:rPr lang="en-US" dirty="0"/>
              <a:t>Content: LFD Chap 1 to 5 (The entire hardcopy of the textbook)</a:t>
            </a:r>
          </a:p>
          <a:p>
            <a:pPr lvl="1"/>
            <a:r>
              <a:rPr lang="en-US" dirty="0"/>
              <a:t>Covid-permitting</a:t>
            </a:r>
          </a:p>
          <a:p>
            <a:pPr lvl="2"/>
            <a:r>
              <a:rPr lang="en-US" dirty="0"/>
              <a:t>Timed exam (75 min) during lecture time in the classroom</a:t>
            </a:r>
          </a:p>
          <a:p>
            <a:pPr lvl="2"/>
            <a:r>
              <a:rPr lang="en-US" dirty="0"/>
              <a:t>Closed-book exam with 2 letter-size cheat sheets allowed (4 pages in total) </a:t>
            </a:r>
          </a:p>
          <a:p>
            <a:pPr lvl="3"/>
            <a:r>
              <a:rPr lang="en-US" dirty="0"/>
              <a:t>No format limitations (it can be typed, written, or a combination)</a:t>
            </a:r>
          </a:p>
        </p:txBody>
      </p:sp>
    </p:spTree>
    <p:extLst>
      <p:ext uri="{BB962C8B-B14F-4D97-AF65-F5344CB8AC3E}">
        <p14:creationId xmlns:p14="http://schemas.microsoft.com/office/powerpoint/2010/main" val="741363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E3B3-12C2-874C-885E-81452B6C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the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565D7B-C566-A847-9E32-9C20357B0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Regression with polynomial transform</a:t>
                </a:r>
              </a:p>
              <a:p>
                <a:pPr lvl="1"/>
                <a:r>
                  <a:rPr lang="en-US" dirty="0"/>
                  <a:t>Input: 1-dimensional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-order polynomial fit</a:t>
                </a:r>
              </a:p>
              <a:p>
                <a:pPr lvl="1"/>
                <a:r>
                  <a:rPr lang="en-US" dirty="0"/>
                  <a:t>Solve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linear regression on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space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Looking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565D7B-C566-A847-9E32-9C20357B0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Linear functions. The equation of a straight line - Topics in precalculus">
            <a:extLst>
              <a:ext uri="{FF2B5EF4-FFF2-40B4-BE49-F238E27FC236}">
                <a16:creationId xmlns:a16="http://schemas.microsoft.com/office/drawing/2014/main" id="{F6F02635-B9D3-D442-92F8-29D3D78F9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0" y="2019300"/>
            <a:ext cx="4467519" cy="173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01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217D-8ADF-7248-AB51-E0E580BD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9C355-DFA5-274D-82C8-62D78ECA09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Target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4</a:t>
                </a:r>
                <a:r>
                  <a:rPr lang="en-US" baseline="30000" dirty="0"/>
                  <a:t>th</a:t>
                </a:r>
                <a:r>
                  <a:rPr lang="en-US" dirty="0"/>
                  <a:t> order function</a:t>
                </a:r>
              </a:p>
              <a:p>
                <a:r>
                  <a:rPr lang="en-US" b="0" dirty="0"/>
                  <a:t># data points: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Small noise: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with small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4</a:t>
                </a:r>
                <a:r>
                  <a:rPr lang="en-US" baseline="30000" dirty="0"/>
                  <a:t>th</a:t>
                </a:r>
                <a:r>
                  <a:rPr lang="en-US" dirty="0"/>
                  <a:t> order polynomial fit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Find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9C355-DFA5-274D-82C8-62D78ECA09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F98CD1-D467-0942-9743-A17E769E1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769" y="1690688"/>
            <a:ext cx="40513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0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217D-8ADF-7248-AB51-E0E580BD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9C355-DFA5-274D-82C8-62D78ECA09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Target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4</a:t>
                </a:r>
                <a:r>
                  <a:rPr lang="en-US" baseline="30000" dirty="0"/>
                  <a:t>th</a:t>
                </a:r>
                <a:r>
                  <a:rPr lang="en-US" dirty="0"/>
                  <a:t> order function</a:t>
                </a:r>
              </a:p>
              <a:p>
                <a:r>
                  <a:rPr lang="en-US" b="0" dirty="0"/>
                  <a:t># data points: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Small noise: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with small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4</a:t>
                </a:r>
                <a:r>
                  <a:rPr lang="en-US" baseline="30000" dirty="0"/>
                  <a:t>th</a:t>
                </a:r>
                <a:r>
                  <a:rPr lang="en-US" dirty="0"/>
                  <a:t> order polynomial fit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Find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9C355-DFA5-274D-82C8-62D78ECA09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F98CD1-D467-0942-9743-A17E769E1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193" y="1648648"/>
            <a:ext cx="4051300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72FF2F-FCF6-0B4F-84C0-18E90C91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043" y="1729611"/>
            <a:ext cx="3911600" cy="3136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4CBCD-4BD3-CC48-94F8-8208E7E7F696}"/>
                  </a:ext>
                </a:extLst>
              </p:cNvPr>
              <p:cNvSpPr txBox="1"/>
              <p:nvPr/>
            </p:nvSpPr>
            <p:spPr>
              <a:xfrm>
                <a:off x="1765199" y="5547796"/>
                <a:ext cx="90743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0" dirty="0"/>
                  <a:t>Classical overfitting: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dirty="0"/>
                  <a:t> but lead to a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4CBCD-4BD3-CC48-94F8-8208E7E7F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99" y="5547796"/>
                <a:ext cx="9074344" cy="584775"/>
              </a:xfrm>
              <a:prstGeom prst="rect">
                <a:avLst/>
              </a:prstGeom>
              <a:blipFill>
                <a:blip r:embed="rId5"/>
                <a:stretch>
                  <a:fillRect l="-1676" t="-12766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73534DD-D564-B74B-944D-C438E5D7EE1F}"/>
              </a:ext>
            </a:extLst>
          </p:cNvPr>
          <p:cNvSpPr txBox="1"/>
          <p:nvPr/>
        </p:nvSpPr>
        <p:spPr>
          <a:xfrm>
            <a:off x="2640478" y="6211888"/>
            <a:ext cx="6384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Fitting the </a:t>
            </a:r>
            <a:r>
              <a:rPr lang="en-US" sz="3200" b="1" dirty="0">
                <a:solidFill>
                  <a:srgbClr val="C00000"/>
                </a:solidFill>
              </a:rPr>
              <a:t>noise</a:t>
            </a:r>
            <a:r>
              <a:rPr lang="en-US" sz="3200" dirty="0"/>
              <a:t> instead of the target</a:t>
            </a:r>
          </a:p>
        </p:txBody>
      </p:sp>
    </p:spTree>
    <p:extLst>
      <p:ext uri="{BB962C8B-B14F-4D97-AF65-F5344CB8AC3E}">
        <p14:creationId xmlns:p14="http://schemas.microsoft.com/office/powerpoint/2010/main" val="36025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09728-0B6D-954D-9379-A05658E37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14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is Overfitting?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B3DDD-EE1E-BC41-9DF6-C8F6D8325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Fitting the data </a:t>
            </a:r>
            <a:r>
              <a:rPr lang="en-US" sz="4400" dirty="0">
                <a:solidFill>
                  <a:srgbClr val="FF0000"/>
                </a:solidFill>
              </a:rPr>
              <a:t>more</a:t>
            </a:r>
            <a:r>
              <a:rPr lang="en-US" sz="4400" dirty="0"/>
              <a:t> than is </a:t>
            </a:r>
            <a:r>
              <a:rPr lang="en-US" sz="4400" dirty="0">
                <a:solidFill>
                  <a:srgbClr val="FF0000"/>
                </a:solidFill>
              </a:rPr>
              <a:t>warranted</a:t>
            </a:r>
          </a:p>
        </p:txBody>
      </p:sp>
    </p:spTree>
    <p:extLst>
      <p:ext uri="{BB962C8B-B14F-4D97-AF65-F5344CB8AC3E}">
        <p14:creationId xmlns:p14="http://schemas.microsoft.com/office/powerpoint/2010/main" val="1905657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6A7D-62EA-6C4A-9A00-B6D1521F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is Not Just Bad Generalization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67B63-DD24-3044-A03B-A1DF26BA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63" y="1825625"/>
            <a:ext cx="53594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3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6A7D-62EA-6C4A-9A00-B6D1521F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is Not Just Bad Generalization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5E737-5096-B247-9531-516922365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638" y="1825625"/>
            <a:ext cx="4775200" cy="4089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728B4D-F588-FA4C-A550-0B6568D13DFA}"/>
                  </a:ext>
                </a:extLst>
              </p:cNvPr>
              <p:cNvSpPr txBox="1"/>
              <p:nvPr/>
            </p:nvSpPr>
            <p:spPr>
              <a:xfrm>
                <a:off x="892705" y="5638354"/>
                <a:ext cx="10688760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Overfitting</a:t>
                </a:r>
              </a:p>
              <a:p>
                <a:r>
                  <a:rPr lang="en-US" sz="3200" dirty="0"/>
                  <a:t>Going for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lower and 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3200" dirty="0"/>
                  <a:t> results in </a:t>
                </a:r>
                <a:r>
                  <a:rPr lang="en-US" sz="3200" dirty="0">
                    <a:solidFill>
                      <a:srgbClr val="C00000"/>
                    </a:solidFill>
                  </a:rPr>
                  <a:t>higher and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728B4D-F588-FA4C-A550-0B6568D13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05" y="5638354"/>
                <a:ext cx="10688760" cy="1077218"/>
              </a:xfrm>
              <a:prstGeom prst="rect">
                <a:avLst/>
              </a:prstGeom>
              <a:blipFill>
                <a:blip r:embed="rId3"/>
                <a:stretch>
                  <a:fillRect l="-1305" t="-8235" b="-1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58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B86D0-05E0-8547-B02C-1F98460C8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br>
              <a:rPr lang="en-US" dirty="0"/>
            </a:b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vs 10</a:t>
            </a:r>
            <a:r>
              <a:rPr lang="en-US" baseline="30000" dirty="0"/>
              <a:t>th</a:t>
            </a:r>
            <a:r>
              <a:rPr lang="en-US" dirty="0"/>
              <a:t> Order Polynomial Fit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18F69-891D-2246-BC3E-68D55D861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7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F4E00-7E6A-6644-8600-EC0CA7EDD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4595" y="4656454"/>
                <a:ext cx="4796440" cy="11646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fit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10</a:t>
                </a:r>
                <a:r>
                  <a:rPr lang="en-US" altLang="zh-TW" baseline="30000" dirty="0"/>
                  <a:t>th</a:t>
                </a:r>
                <a:r>
                  <a:rPr lang="en-US" altLang="zh-TW" dirty="0"/>
                  <a:t> order polynomial fit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F4E00-7E6A-6644-8600-EC0CA7EDD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4595" y="4656454"/>
                <a:ext cx="4796440" cy="1164696"/>
              </a:xfrm>
              <a:blipFill>
                <a:blip r:embed="rId2"/>
                <a:stretch>
                  <a:fillRect l="-794" t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2E8A356-90C2-AA42-9598-EAD1755B3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165" y="435422"/>
            <a:ext cx="7353300" cy="35322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818246-D43B-334D-B85F-C3B9837AEE18}"/>
              </a:ext>
            </a:extLst>
          </p:cNvPr>
          <p:cNvSpPr txBox="1">
            <a:spLocks/>
          </p:cNvSpPr>
          <p:nvPr/>
        </p:nvSpPr>
        <p:spPr>
          <a:xfrm>
            <a:off x="688710" y="6254246"/>
            <a:ext cx="10814580" cy="1037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b="1" dirty="0">
                <a:solidFill>
                  <a:srgbClr val="C00000"/>
                </a:solidFill>
              </a:rPr>
              <a:t>Which model would you choose for the </a:t>
            </a:r>
            <a:r>
              <a:rPr lang="en-US" sz="3200" b="1" dirty="0">
                <a:solidFill>
                  <a:schemeClr val="accent1"/>
                </a:solidFill>
              </a:rPr>
              <a:t>left problem </a:t>
            </a:r>
            <a:r>
              <a:rPr lang="en-US" sz="3200" b="1" dirty="0">
                <a:solidFill>
                  <a:srgbClr val="C00000"/>
                </a:solidFill>
              </a:rPr>
              <a:t>and 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8408A8-2476-1643-859D-C4D6012B49E0}"/>
              </a:ext>
            </a:extLst>
          </p:cNvPr>
          <p:cNvSpPr/>
          <p:nvPr/>
        </p:nvSpPr>
        <p:spPr>
          <a:xfrm>
            <a:off x="5801497" y="599303"/>
            <a:ext cx="3385752" cy="3268362"/>
          </a:xfrm>
          <a:prstGeom prst="rect">
            <a:avLst/>
          </a:prstGeom>
          <a:solidFill>
            <a:srgbClr val="FFFFFF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A13A4-20E8-EE4E-AA5D-BD3E75E2387D}"/>
              </a:ext>
            </a:extLst>
          </p:cNvPr>
          <p:cNvSpPr txBox="1"/>
          <p:nvPr/>
        </p:nvSpPr>
        <p:spPr>
          <a:xfrm>
            <a:off x="381000" y="1803400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N=15</a:t>
            </a:r>
          </a:p>
        </p:txBody>
      </p:sp>
    </p:spTree>
    <p:extLst>
      <p:ext uri="{BB962C8B-B14F-4D97-AF65-F5344CB8AC3E}">
        <p14:creationId xmlns:p14="http://schemas.microsoft.com/office/powerpoint/2010/main" val="53432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1BCE2B-F3C5-2144-9D08-2F9B15D54F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Target Function: 10</a:t>
                </a:r>
                <a:r>
                  <a:rPr lang="en-US" baseline="30000" dirty="0"/>
                  <a:t>th</a:t>
                </a:r>
                <a:r>
                  <a:rPr lang="en-US" dirty="0"/>
                  <a:t> Order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with Noise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1BCE2B-F3C5-2144-9D08-2F9B15D54F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0BCAB5D-CA63-E849-BD3A-48B73CEC6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90688"/>
            <a:ext cx="4449234" cy="5129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DB2E70-7D59-6444-BAA8-7B185DEE9A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74268" y="2350557"/>
                <a:ext cx="5960532" cy="41423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Irony of two learners </a:t>
                </a:r>
                <a:r>
                  <a:rPr lang="en-US" dirty="0">
                    <a:solidFill>
                      <a:srgbClr val="C00000"/>
                    </a:solidFill>
                  </a:rPr>
                  <a:t>Red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</a:p>
              <a:p>
                <a:endParaRPr lang="en-US" dirty="0"/>
              </a:p>
              <a:p>
                <a:r>
                  <a:rPr lang="en-US" dirty="0"/>
                  <a:t>Both </a:t>
                </a:r>
                <a:r>
                  <a:rPr lang="en-US" b="1" u="sng" dirty="0">
                    <a:solidFill>
                      <a:schemeClr val="accent2"/>
                    </a:solidFill>
                  </a:rPr>
                  <a:t>know</a:t>
                </a:r>
                <a:r>
                  <a:rPr lang="en-US" dirty="0"/>
                  <a:t> the target is 10</a:t>
                </a:r>
                <a:r>
                  <a:rPr lang="en-US" baseline="30000" dirty="0"/>
                  <a:t>th</a:t>
                </a:r>
                <a:r>
                  <a:rPr lang="en-US" dirty="0"/>
                  <a:t> order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Red</a:t>
                </a:r>
                <a:r>
                  <a:rPr lang="en-US" dirty="0"/>
                  <a:t> chooses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Green </a:t>
                </a:r>
                <a:r>
                  <a:rPr lang="en-US" dirty="0"/>
                  <a:t>chooses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  <a:r>
                  <a:rPr lang="en-US" dirty="0"/>
                  <a:t> outperforms </a:t>
                </a:r>
                <a:r>
                  <a:rPr lang="en-US" dirty="0">
                    <a:solidFill>
                      <a:srgbClr val="C00000"/>
                    </a:solidFill>
                  </a:rPr>
                  <a:t>Red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DB2E70-7D59-6444-BAA8-7B185DEE9A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74268" y="2350557"/>
                <a:ext cx="5960532" cy="4142317"/>
              </a:xfrm>
              <a:blipFill>
                <a:blip r:embed="rId4"/>
                <a:stretch>
                  <a:fillRect l="-1911" t="-2446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53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5F472C-1EE6-524A-85C0-2E7AA5AD2B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Better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5F472C-1EE6-524A-85C0-2E7AA5AD2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6E3D39-CB3C-D34F-9AC6-4470FA494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503" y="1690688"/>
            <a:ext cx="4652778" cy="4258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293FB-C14C-6D43-B33A-BB7D9EC45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721" y="1702587"/>
            <a:ext cx="4429947" cy="438126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EB1C1C-BBEC-CF46-A0A1-9001A3A9BB8B}"/>
              </a:ext>
            </a:extLst>
          </p:cNvPr>
          <p:cNvCxnSpPr>
            <a:cxnSpLocks/>
          </p:cNvCxnSpPr>
          <p:nvPr/>
        </p:nvCxnSpPr>
        <p:spPr>
          <a:xfrm>
            <a:off x="2573867" y="2506133"/>
            <a:ext cx="0" cy="3577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614714-AC70-6A45-B57A-6E69143EB2ED}"/>
              </a:ext>
            </a:extLst>
          </p:cNvPr>
          <p:cNvCxnSpPr>
            <a:cxnSpLocks/>
          </p:cNvCxnSpPr>
          <p:nvPr/>
        </p:nvCxnSpPr>
        <p:spPr>
          <a:xfrm>
            <a:off x="7890934" y="2370666"/>
            <a:ext cx="0" cy="3577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BBF5D9A-8547-3F42-AF9C-25138AA9F999}"/>
                  </a:ext>
                </a:extLst>
              </p:cNvPr>
              <p:cNvSpPr/>
              <p:nvPr/>
            </p:nvSpPr>
            <p:spPr>
              <a:xfrm>
                <a:off x="2077328" y="1392504"/>
                <a:ext cx="2968507" cy="7958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Learning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BBF5D9A-8547-3F42-AF9C-25138AA9F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328" y="1392504"/>
                <a:ext cx="2968507" cy="795866"/>
              </a:xfrm>
              <a:prstGeom prst="roundRect">
                <a:avLst/>
              </a:prstGeom>
              <a:blipFill>
                <a:blip r:embed="rId5"/>
                <a:stretch>
                  <a:fillRect l="-8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76DD0C7-5BB1-B441-BA69-F2C05B2E2767}"/>
                  </a:ext>
                </a:extLst>
              </p:cNvPr>
              <p:cNvSpPr/>
              <p:nvPr/>
            </p:nvSpPr>
            <p:spPr>
              <a:xfrm>
                <a:off x="7146167" y="1360488"/>
                <a:ext cx="3135096" cy="7958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Learning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76DD0C7-5BB1-B441-BA69-F2C05B2E2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167" y="1360488"/>
                <a:ext cx="3135096" cy="79586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5567833-2A9E-AE4B-80C7-EDDECA8504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8710" y="6254246"/>
                <a:ext cx="10814580" cy="1037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/>
                  <a:buNone/>
                </a:pPr>
                <a:r>
                  <a:rPr lang="en-US" sz="3200" b="1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is small</a:t>
                </a:r>
                <a:r>
                  <a:rPr lang="en-US" sz="3200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d>
                      <m:d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e>
                    </m:d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5567833-2A9E-AE4B-80C7-EDDECA850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10" y="6254246"/>
                <a:ext cx="10814580" cy="1037088"/>
              </a:xfrm>
              <a:prstGeom prst="rect">
                <a:avLst/>
              </a:prstGeom>
              <a:blipFill>
                <a:blip r:embed="rId7"/>
                <a:stretch>
                  <a:fillRect t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13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F4E00-7E6A-6644-8600-EC0CA7EDD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849" y="4656453"/>
                <a:ext cx="4969933" cy="116469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fit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10</a:t>
                </a:r>
                <a:r>
                  <a:rPr lang="en-US" altLang="zh-TW" baseline="30000" dirty="0"/>
                  <a:t>th</a:t>
                </a:r>
                <a:r>
                  <a:rPr lang="en-US" altLang="zh-TW" dirty="0"/>
                  <a:t> order polynomial fit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F4E00-7E6A-6644-8600-EC0CA7EDD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849" y="4656453"/>
                <a:ext cx="4969933" cy="1164696"/>
              </a:xfrm>
              <a:blipFill>
                <a:blip r:embed="rId2"/>
                <a:stretch>
                  <a:fillRect l="-509" t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2E8A356-90C2-AA42-9598-EAD1755B3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165" y="435422"/>
            <a:ext cx="7353300" cy="35322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818246-D43B-334D-B85F-C3B9837AEE18}"/>
              </a:ext>
            </a:extLst>
          </p:cNvPr>
          <p:cNvSpPr txBox="1">
            <a:spLocks/>
          </p:cNvSpPr>
          <p:nvPr/>
        </p:nvSpPr>
        <p:spPr>
          <a:xfrm>
            <a:off x="688710" y="6254246"/>
            <a:ext cx="10814580" cy="1037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b="1" dirty="0">
                <a:solidFill>
                  <a:srgbClr val="C00000"/>
                </a:solidFill>
              </a:rPr>
              <a:t>Which model do you choose for the </a:t>
            </a:r>
            <a:r>
              <a:rPr lang="en-US" sz="3200" b="1" dirty="0">
                <a:solidFill>
                  <a:schemeClr val="accent1"/>
                </a:solidFill>
              </a:rPr>
              <a:t>right problem </a:t>
            </a:r>
            <a:r>
              <a:rPr lang="en-US" sz="3200" b="1" dirty="0">
                <a:solidFill>
                  <a:srgbClr val="C00000"/>
                </a:solidFill>
              </a:rPr>
              <a:t>and why?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438C90-D757-E64C-8BC9-ECFB23E0060A}"/>
              </a:ext>
            </a:extLst>
          </p:cNvPr>
          <p:cNvSpPr/>
          <p:nvPr/>
        </p:nvSpPr>
        <p:spPr>
          <a:xfrm>
            <a:off x="1926165" y="567366"/>
            <a:ext cx="3385752" cy="3268362"/>
          </a:xfrm>
          <a:prstGeom prst="rect">
            <a:avLst/>
          </a:prstGeom>
          <a:solidFill>
            <a:srgbClr val="FFFFFF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636E0-8FA7-994B-8ED3-0BDE019BE634}"/>
              </a:ext>
            </a:extLst>
          </p:cNvPr>
          <p:cNvSpPr txBox="1"/>
          <p:nvPr/>
        </p:nvSpPr>
        <p:spPr>
          <a:xfrm>
            <a:off x="381000" y="1803400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N=15</a:t>
            </a:r>
          </a:p>
        </p:txBody>
      </p:sp>
    </p:spTree>
    <p:extLst>
      <p:ext uri="{BB962C8B-B14F-4D97-AF65-F5344CB8AC3E}">
        <p14:creationId xmlns:p14="http://schemas.microsoft.com/office/powerpoint/2010/main" val="4055766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8776EC-BDDB-C544-A5ED-FB8F3DCF7B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365125"/>
                <a:ext cx="12192000" cy="1325563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4000" dirty="0"/>
                  <a:t>Simpler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4000" dirty="0"/>
                  <a:t> is better even for complex target with </a:t>
                </a:r>
                <a:r>
                  <a:rPr lang="en-US" sz="4000" b="1" dirty="0">
                    <a:solidFill>
                      <a:srgbClr val="C00000"/>
                    </a:solidFill>
                  </a:rPr>
                  <a:t>no noise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8776EC-BDDB-C544-A5ED-FB8F3DCF7B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365125"/>
                <a:ext cx="12192000" cy="1325563"/>
              </a:xfrm>
              <a:blipFill>
                <a:blip r:embed="rId2"/>
                <a:stretch>
                  <a:fillRect l="-208" r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FEF3DDC-FFC5-304A-AAAC-9FE5046E9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423" y="1401623"/>
            <a:ext cx="4605670" cy="509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16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4E90-84F9-7E46-A383-947D12D6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Really “No Noise”?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DA2FDA-F5E4-244B-B181-A81690F02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0850" y="1893094"/>
            <a:ext cx="87503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34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4E90-84F9-7E46-A383-947D12D6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Really “No Noise”?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7457D6-5183-2248-92A1-5A5A09C98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2450" y="1924844"/>
            <a:ext cx="8547100" cy="4152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EF98589-BAA8-0D4C-A526-D02D8F36D7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" y="6979920"/>
                <a:ext cx="12192000" cy="7200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should match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quantity and quality of </a:t>
                </a:r>
                <a:r>
                  <a:rPr lang="en-US" sz="32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r>
                  <a:rPr lang="en-US" sz="32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not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unknown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32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EF98589-BAA8-0D4C-A526-D02D8F36D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" y="6979920"/>
                <a:ext cx="12192000" cy="720096"/>
              </a:xfrm>
              <a:prstGeom prst="rect">
                <a:avLst/>
              </a:prstGeom>
              <a:blipFill>
                <a:blip r:embed="rId3"/>
                <a:stretch>
                  <a:fillRect t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069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5F472C-1EE6-524A-85C0-2E7AA5AD2B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Better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5F472C-1EE6-524A-85C0-2E7AA5AD2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6E3D39-CB3C-D34F-9AC6-4470FA494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503" y="1690688"/>
            <a:ext cx="4652778" cy="4258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293FB-C14C-6D43-B33A-BB7D9EC45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721" y="1702587"/>
            <a:ext cx="4429947" cy="438126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EB1C1C-BBEC-CF46-A0A1-9001A3A9BB8B}"/>
              </a:ext>
            </a:extLst>
          </p:cNvPr>
          <p:cNvCxnSpPr>
            <a:cxnSpLocks/>
          </p:cNvCxnSpPr>
          <p:nvPr/>
        </p:nvCxnSpPr>
        <p:spPr>
          <a:xfrm>
            <a:off x="2573867" y="2506133"/>
            <a:ext cx="0" cy="3577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614714-AC70-6A45-B57A-6E69143EB2ED}"/>
              </a:ext>
            </a:extLst>
          </p:cNvPr>
          <p:cNvCxnSpPr>
            <a:cxnSpLocks/>
          </p:cNvCxnSpPr>
          <p:nvPr/>
        </p:nvCxnSpPr>
        <p:spPr>
          <a:xfrm>
            <a:off x="7890934" y="2370666"/>
            <a:ext cx="0" cy="3577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BBF5D9A-8547-3F42-AF9C-25138AA9F999}"/>
                  </a:ext>
                </a:extLst>
              </p:cNvPr>
              <p:cNvSpPr/>
              <p:nvPr/>
            </p:nvSpPr>
            <p:spPr>
              <a:xfrm>
                <a:off x="2077328" y="1392504"/>
                <a:ext cx="2968507" cy="7958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Learning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BBF5D9A-8547-3F42-AF9C-25138AA9F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328" y="1392504"/>
                <a:ext cx="2968507" cy="795866"/>
              </a:xfrm>
              <a:prstGeom prst="roundRect">
                <a:avLst/>
              </a:prstGeom>
              <a:blipFill>
                <a:blip r:embed="rId5"/>
                <a:stretch>
                  <a:fillRect l="-8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76DD0C7-5BB1-B441-BA69-F2C05B2E2767}"/>
                  </a:ext>
                </a:extLst>
              </p:cNvPr>
              <p:cNvSpPr/>
              <p:nvPr/>
            </p:nvSpPr>
            <p:spPr>
              <a:xfrm>
                <a:off x="7146167" y="1360488"/>
                <a:ext cx="3135096" cy="7958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Learning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76DD0C7-5BB1-B441-BA69-F2C05B2E2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167" y="1360488"/>
                <a:ext cx="3135096" cy="79586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5567833-2A9E-AE4B-80C7-EDDECA8504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8710" y="6254246"/>
                <a:ext cx="10814580" cy="1037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/>
                  <a:buNone/>
                </a:pPr>
                <a:r>
                  <a:rPr lang="en-US" sz="3200" b="1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is small</a:t>
                </a:r>
                <a:r>
                  <a:rPr lang="en-US" sz="3200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d>
                      <m:d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e>
                    </m:d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5567833-2A9E-AE4B-80C7-EDDECA850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10" y="6254246"/>
                <a:ext cx="10814580" cy="1037088"/>
              </a:xfrm>
              <a:prstGeom prst="rect">
                <a:avLst/>
              </a:prstGeom>
              <a:blipFill>
                <a:blip r:embed="rId7"/>
                <a:stretch>
                  <a:fillRect t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3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5119F-2B56-B44A-99D7-1B4E33366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Detailed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449519-BF59-7D4A-BC3A-C947EE8962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Study the </a:t>
                </a:r>
                <a:r>
                  <a:rPr lang="en-US" dirty="0">
                    <a:solidFill>
                      <a:srgbClr val="C00000"/>
                    </a:solidFill>
                  </a:rPr>
                  <a:t>level of noise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00B050"/>
                    </a:solidFill>
                  </a:rPr>
                  <a:t>target complexity,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#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lvl="1"/>
                <a:endParaRPr lang="en-US" sz="1200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8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2800" dirty="0"/>
              </a:p>
              <a:p>
                <a:pPr marL="457200" lvl="1" indent="0">
                  <a:buNone/>
                </a:pPr>
                <a:r>
                  <a:rPr lang="en-US" sz="2800" dirty="0"/>
                  <a:t>Noise level: variance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Target complexity: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Data set size: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449519-BF59-7D4A-BC3A-C947EE8962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1696" b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10557-064A-6048-AE02-B8BFBFF6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Overfit 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930ED-9361-624F-AE4C-8BA5BD2D7F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Fit the data set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learned hypothesis</a:t>
                </a:r>
              </a:p>
              <a:p>
                <a:endParaRPr lang="en-US" dirty="0"/>
              </a:p>
              <a:p>
                <a:r>
                  <a:rPr lang="en-US" dirty="0"/>
                  <a:t>Overfit measure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This value is large is overfitting happens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930ED-9361-624F-AE4C-8BA5BD2D7F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2F234C1-D3D9-594E-98B2-8BC209855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236" y="2469320"/>
            <a:ext cx="4449234" cy="51293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92410F-E61F-8147-B827-9D0FF3D75A54}"/>
              </a:ext>
            </a:extLst>
          </p:cNvPr>
          <p:cNvSpPr/>
          <p:nvPr/>
        </p:nvSpPr>
        <p:spPr>
          <a:xfrm>
            <a:off x="5709313" y="6013072"/>
            <a:ext cx="6482687" cy="1749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82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D6CFB9-DBC3-E54F-A6A0-793EEB0741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Overfit Measure: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D6CFB9-DBC3-E54F-A6A0-793EEB0741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5CEAC27-D193-FD44-9CF3-5280112FB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572000" cy="332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CC890-4743-A549-9F62-C527FCB30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367" y="1870075"/>
            <a:ext cx="4584700" cy="323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FF3A2D-93E1-9048-A509-B2087A598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666" y="5575300"/>
            <a:ext cx="4914900" cy="128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599BBF-B363-5747-9CB5-93E67722DCC2}"/>
              </a:ext>
            </a:extLst>
          </p:cNvPr>
          <p:cNvSpPr txBox="1"/>
          <p:nvPr/>
        </p:nvSpPr>
        <p:spPr>
          <a:xfrm>
            <a:off x="2280860" y="5123660"/>
            <a:ext cx="1888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Stochastic noise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52941-338E-504B-B38D-5BAAD19EC57E}"/>
              </a:ext>
            </a:extLst>
          </p:cNvPr>
          <p:cNvSpPr txBox="1"/>
          <p:nvPr/>
        </p:nvSpPr>
        <p:spPr>
          <a:xfrm>
            <a:off x="8150377" y="5094780"/>
            <a:ext cx="2214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deterministic noise</a:t>
            </a:r>
          </a:p>
        </p:txBody>
      </p:sp>
    </p:spTree>
    <p:extLst>
      <p:ext uri="{BB962C8B-B14F-4D97-AF65-F5344CB8AC3E}">
        <p14:creationId xmlns:p14="http://schemas.microsoft.com/office/powerpoint/2010/main" val="91891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7FCF6A-5FE2-D642-83DD-F5D922946A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Noise: </a:t>
                </a:r>
                <a:br>
                  <a:rPr lang="en-US" dirty="0"/>
                </a:br>
                <a:r>
                  <a:rPr lang="en-US" dirty="0"/>
                  <a:t>The part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we </a:t>
                </a:r>
                <a:r>
                  <a:rPr lang="en-US" dirty="0">
                    <a:solidFill>
                      <a:schemeClr val="accent1"/>
                    </a:solidFill>
                  </a:rPr>
                  <a:t>cannot</a:t>
                </a:r>
                <a:r>
                  <a:rPr lang="en-US" dirty="0"/>
                  <a:t>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7FCF6A-5FE2-D642-83DD-F5D922946A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A4099-62A4-2E40-A826-5AD286662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91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BDF3-90C0-E645-9672-6872BA4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6EB872-3E37-F740-9582-A35422EF1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650" y="1384036"/>
            <a:ext cx="8182522" cy="54876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4D64C4-4A9F-114E-8DE1-6093B6379EB6}"/>
              </a:ext>
            </a:extLst>
          </p:cNvPr>
          <p:cNvSpPr/>
          <p:nvPr/>
        </p:nvSpPr>
        <p:spPr>
          <a:xfrm>
            <a:off x="3421117" y="4969343"/>
            <a:ext cx="5349766" cy="1902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788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>
                    <a:solidFill>
                      <a:schemeClr val="accent1"/>
                    </a:solidFill>
                  </a:rPr>
                  <a:t>some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endParaRPr lang="en-US" sz="200" dirty="0"/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Algorithm: 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Focus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>
                    <a:solidFill>
                      <a:srgbClr val="C00000"/>
                    </a:solidFill>
                  </a:rPr>
                  <a:t>Gradient descent </a:t>
                </a:r>
                <a:r>
                  <a:rPr lang="en-US" sz="2800" dirty="0"/>
                  <a:t>is one of the common optimization algorithms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D36302D-3A3B-B748-89C8-69AA741BD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498" y="2341783"/>
            <a:ext cx="8578631" cy="250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20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BDF3-90C0-E645-9672-6872BA4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6EB872-3E37-F740-9582-A35422EF1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650" y="1384036"/>
            <a:ext cx="8182522" cy="548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35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A9FED-F56F-B74A-9C42-B73019BA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FB1AFC-A94A-1D48-8ED1-0F89EA6B4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517" y="1364365"/>
            <a:ext cx="8156707" cy="549363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A727D8-8742-354E-BEB4-0597C80FA970}"/>
              </a:ext>
            </a:extLst>
          </p:cNvPr>
          <p:cNvSpPr/>
          <p:nvPr/>
        </p:nvSpPr>
        <p:spPr>
          <a:xfrm>
            <a:off x="6285186" y="5181600"/>
            <a:ext cx="3026980" cy="1676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517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A9FED-F56F-B74A-9C42-B73019BA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FB1AFC-A94A-1D48-8ED1-0F89EA6B4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517" y="1364365"/>
            <a:ext cx="8156707" cy="54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05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87D1F-BA25-E94F-9164-EF52F45F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sources of noises hurt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7E7A79-381F-9248-9D72-9B133D9FE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5800" y="1396397"/>
            <a:ext cx="7704228" cy="547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31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29072-743B-214B-86C0-85E6A224A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and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EB2EE-2987-9043-8015-D927F23BF3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ϵ</m:t>
                      </m:r>
                    </m:oMath>
                  </m:oMathPara>
                </a14:m>
                <a:endParaRPr lang="en-US" sz="4000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40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4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EB2EE-2987-9043-8015-D927F23BF3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8DCE755-84BB-A94B-8F05-C9DE8AC06425}"/>
              </a:ext>
            </a:extLst>
          </p:cNvPr>
          <p:cNvSpPr txBox="1"/>
          <p:nvPr/>
        </p:nvSpPr>
        <p:spPr>
          <a:xfrm>
            <a:off x="3532028" y="5451538"/>
            <a:ext cx="2563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Stochastic Noise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26AED1-EB76-274E-9855-387B4F1F3DBB}"/>
              </a:ext>
            </a:extLst>
          </p:cNvPr>
          <p:cNvCxnSpPr/>
          <p:nvPr/>
        </p:nvCxnSpPr>
        <p:spPr>
          <a:xfrm>
            <a:off x="5418667" y="4419600"/>
            <a:ext cx="0" cy="8297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C041F9-E85D-3046-A097-46056073CC59}"/>
              </a:ext>
            </a:extLst>
          </p:cNvPr>
          <p:cNvCxnSpPr/>
          <p:nvPr/>
        </p:nvCxnSpPr>
        <p:spPr>
          <a:xfrm>
            <a:off x="7027334" y="4419600"/>
            <a:ext cx="0" cy="82973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1739732-84F6-0545-BFD2-04D85D47FEE5}"/>
              </a:ext>
            </a:extLst>
          </p:cNvPr>
          <p:cNvSpPr txBox="1"/>
          <p:nvPr/>
        </p:nvSpPr>
        <p:spPr>
          <a:xfrm>
            <a:off x="6359895" y="5451538"/>
            <a:ext cx="2992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Deterministic noise</a:t>
            </a:r>
          </a:p>
        </p:txBody>
      </p:sp>
    </p:spTree>
    <p:extLst>
      <p:ext uri="{BB962C8B-B14F-4D97-AF65-F5344CB8AC3E}">
        <p14:creationId xmlns:p14="http://schemas.microsoft.com/office/powerpoint/2010/main" val="103778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406BE-E79C-EB4C-AAED-A21AE6D9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Fight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1318E-5959-1548-A6FA-10BF10CD5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VC Bound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Fighting overfitting</a:t>
            </a:r>
          </a:p>
          <a:p>
            <a:pPr lvl="1"/>
            <a:r>
              <a:rPr lang="en-US" dirty="0"/>
              <a:t>Regularization</a:t>
            </a:r>
          </a:p>
          <a:p>
            <a:pPr lvl="1"/>
            <a:r>
              <a:rPr lang="en-US" dirty="0"/>
              <a:t>Validation</a:t>
            </a:r>
          </a:p>
          <a:p>
            <a:pPr lvl="1"/>
            <a:r>
              <a:rPr lang="en-US" dirty="0"/>
              <a:t>(The focus of the next two lectures)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172B4C-BEC1-C24A-8B7A-6E147825218D}"/>
                  </a:ext>
                </a:extLst>
              </p:cNvPr>
              <p:cNvSpPr/>
              <p:nvPr/>
            </p:nvSpPr>
            <p:spPr>
              <a:xfrm>
                <a:off x="1465840" y="2358597"/>
                <a:ext cx="4233919" cy="9947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𝑣𝑐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172B4C-BEC1-C24A-8B7A-6E1478252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840" y="2358597"/>
                <a:ext cx="4233919" cy="9947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814885-05BE-1A4B-979C-00E8FB95D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184" y="1964372"/>
            <a:ext cx="3819122" cy="327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3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A2F3-3E96-E24B-9A2E-B0F4971A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41075" cy="2852737"/>
          </a:xfrm>
        </p:spPr>
        <p:txBody>
          <a:bodyPr/>
          <a:lstStyle/>
          <a:p>
            <a:r>
              <a:rPr lang="en-US" dirty="0"/>
              <a:t>VC Dimension of d-dim Perceptron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57707-4574-4243-92E4-335EA1D98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7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1"/>
            <a:ext cx="10515600" cy="1325563"/>
          </a:xfrm>
        </p:spPr>
        <p:txBody>
          <a:bodyPr/>
          <a:lstStyle/>
          <a:p>
            <a:r>
              <a:rPr lang="en-US" dirty="0"/>
              <a:t>Recall the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u="sng" dirty="0"/>
                  <a:t>Shatter</a:t>
                </a:r>
              </a:p>
              <a:p>
                <a:pPr lvl="2"/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Break point</a:t>
                </a:r>
              </a:p>
              <a:p>
                <a:pPr lvl="1"/>
                <a:endParaRPr lang="en-US" sz="600" u="sng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is a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:endParaRPr lang="en-US" dirty="0"/>
              </a:p>
              <a:p>
                <a:r>
                  <a:rPr lang="en-US" u="sng" dirty="0"/>
                  <a:t>VC Dimension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Equivalently,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  <a:blipFill>
                <a:blip r:embed="rId2"/>
                <a:stretch>
                  <a:fillRect l="-1061" t="-2813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280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E906-DED2-534E-987B-0CCDA4CA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 of d-dimension Perceptron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Claim:  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How to prove it?</a:t>
                </a:r>
              </a:p>
              <a:p>
                <a:pPr marL="914400" lvl="1" indent="-457200">
                  <a:buAutoNum type="arabicPeriod"/>
                </a:pPr>
                <a:r>
                  <a:rPr lang="en-US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/>
              </a:p>
              <a:p>
                <a:pPr marL="914400" lvl="1" indent="-457200">
                  <a:buAutoNum type="arabicPeriod"/>
                </a:pPr>
                <a:r>
                  <a:rPr lang="en-US" altLang="zh-TW" b="0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TW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999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604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754B-63A2-B945-BD89-CA5D4159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72D6F0-9B71-9744-BB93-C2414DA9D5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68789" cy="51197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a probability	</a:t>
                </a:r>
              </a:p>
              <a:p>
                <a:pPr lvl="1"/>
                <a:r>
                  <a:rPr lang="en-US" dirty="0"/>
                  <a:t>Interpreting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as the </a:t>
                </a:r>
                <a:r>
                  <a:rPr lang="en-US" dirty="0" err="1"/>
                  <a:t>prob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given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000" dirty="0"/>
              </a:p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sz="1000" dirty="0"/>
              </a:p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sz="1000" dirty="0"/>
              </a:p>
              <a:p>
                <a:r>
                  <a:rPr lang="en-US" dirty="0"/>
                  <a:t>Two key questions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How to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?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How to perform the optimization (minimizing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)?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72D6F0-9B71-9744-BB93-C2414DA9D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68789" cy="5119706"/>
              </a:xfrm>
              <a:blipFill>
                <a:blip r:embed="rId2"/>
                <a:stretch>
                  <a:fillRect l="-1042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D525A76-BCE2-024C-BF2C-BC6D3A0F3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49" y="2995232"/>
            <a:ext cx="3373415" cy="199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4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8477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869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6058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0372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/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r>
                  <a:rPr lang="en-US" sz="1400" dirty="0"/>
                  <a:t>1. Let’s construct a dataset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400" dirty="0"/>
                  <a:t> points: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;  It’s easy to check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400" dirty="0"/>
                  <a:t> exist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2. For any possible dichotomy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there exists 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1400" dirty="0"/>
                  <a:t> such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i.e.,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400" dirty="0"/>
              </a:p>
              <a:p>
                <a:r>
                  <a:rPr lang="en-US" sz="1400" dirty="0"/>
                  <a:t>3. Therefore, d-dim perceptron can shatter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/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 (in d+1 dimensions), there exists a point that can be written as linear combinations of the others.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Denote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1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Consider the dichotomy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−1)</m:t>
                    </m:r>
                  </m:oMath>
                </a14:m>
                <a:r>
                  <a:rPr lang="en-US" sz="1400" dirty="0"/>
                  <a:t>, we can show that no linear separator can generate this dichotomy (think about why).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Therefore,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points, there exist at </a:t>
                </a:r>
                <a:r>
                  <a:rPr lang="en-US" sz="1400"/>
                  <a:t>least one </a:t>
                </a:r>
                <a:r>
                  <a:rPr lang="en-US" sz="1400" dirty="0"/>
                  <a:t>dichotomy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/>
                  <a:t> cannot induce.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369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F6A1142-01F2-5842-8874-0EAD583A63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Cross-Entropy Error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F6A1142-01F2-5842-8874-0EAD583A63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64A0D5-7338-2D4F-8074-70572E616F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cross entropy error is the same as </a:t>
                </a:r>
                <a:r>
                  <a:rPr lang="en-US" dirty="0">
                    <a:solidFill>
                      <a:srgbClr val="0070C0"/>
                    </a:solidFill>
                  </a:rPr>
                  <a:t>maximizing likelihood</a:t>
                </a:r>
                <a:endParaRPr lang="en-US" sz="1200" dirty="0"/>
              </a:p>
              <a:p>
                <a:endParaRPr lang="en-US" dirty="0"/>
              </a:p>
              <a:p>
                <a:r>
                  <a:rPr lang="en-US" dirty="0"/>
                  <a:t>Likelihood: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lvl="1"/>
                <a:endParaRPr lang="en-US" sz="200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</a:t>
                </a:r>
                <a:r>
                  <a:rPr lang="en-US" dirty="0"/>
                  <a:t>(maximizing likelihood)</a:t>
                </a:r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     </a:t>
                </a:r>
                <a:r>
                  <a:rPr lang="en-US" dirty="0"/>
                  <a:t>(minimizing cross-entropy error)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364A0D5-7338-2D4F-8074-70572E616F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513FD0-0624-EF4A-918F-48390FC600F7}"/>
              </a:ext>
            </a:extLst>
          </p:cNvPr>
          <p:cNvSpPr txBox="1">
            <a:spLocks/>
          </p:cNvSpPr>
          <p:nvPr/>
        </p:nvSpPr>
        <p:spPr>
          <a:xfrm>
            <a:off x="838200" y="4197243"/>
            <a:ext cx="10515600" cy="2737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A8E03C-D558-7C47-90E6-27070F130432}"/>
              </a:ext>
            </a:extLst>
          </p:cNvPr>
          <p:cNvSpPr/>
          <p:nvPr/>
        </p:nvSpPr>
        <p:spPr>
          <a:xfrm>
            <a:off x="1083106" y="5124360"/>
            <a:ext cx="873303" cy="441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85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27EB72-E6AD-2642-B23D-7943C563D7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: Gradient Descent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27EB72-E6AD-2642-B23D-7943C563D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FA80B-8379-CD46-B70B-612B1BA97B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Gradient descent 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600" dirty="0">
                  <a:solidFill>
                    <a:srgbClr val="C00000"/>
                  </a:solidFill>
                </a:endParaRPr>
              </a:p>
              <a:p>
                <a:pPr lvl="2"/>
                <a:r>
                  <a:rPr lang="en-US" sz="2400" dirty="0"/>
                  <a:t>Terminate if the stop conditions are met</a:t>
                </a:r>
              </a:p>
              <a:p>
                <a:pPr lvl="1"/>
                <a:r>
                  <a:rPr lang="en-US" dirty="0"/>
                  <a:t>Return the final weights </a:t>
                </a:r>
              </a:p>
              <a:p>
                <a:endParaRPr lang="en-US" dirty="0"/>
              </a:p>
              <a:p>
                <a:r>
                  <a:rPr lang="en-US" dirty="0"/>
                  <a:t>Stochastic gradient decent</a:t>
                </a:r>
              </a:p>
              <a:p>
                <a:pPr lvl="1"/>
                <a:r>
                  <a:rPr lang="en-US" dirty="0"/>
                  <a:t>Replace the update step: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Randomly 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FA80B-8379-CD46-B70B-612B1BA97B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F98F92E-B481-0E4A-9D90-D8D5B7646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904" y="1954924"/>
            <a:ext cx="4101171" cy="22202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931A47-E05B-504F-9E2A-83A7053F5DE3}"/>
              </a:ext>
            </a:extLst>
          </p:cNvPr>
          <p:cNvSpPr/>
          <p:nvPr/>
        </p:nvSpPr>
        <p:spPr>
          <a:xfrm>
            <a:off x="5854262" y="1517595"/>
            <a:ext cx="2102069" cy="1173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285667-E77F-B944-86EA-21835EA7C07E}"/>
              </a:ext>
            </a:extLst>
          </p:cNvPr>
          <p:cNvSpPr/>
          <p:nvPr/>
        </p:nvSpPr>
        <p:spPr>
          <a:xfrm>
            <a:off x="10271235" y="3567156"/>
            <a:ext cx="1374228" cy="248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D71D6-08A7-AE49-8429-17E2523C46AB}"/>
              </a:ext>
            </a:extLst>
          </p:cNvPr>
          <p:cNvSpPr txBox="1"/>
          <p:nvPr/>
        </p:nvSpPr>
        <p:spPr>
          <a:xfrm>
            <a:off x="6768662" y="4439406"/>
            <a:ext cx="524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for functions where gradient exists everywhere</a:t>
            </a:r>
          </a:p>
        </p:txBody>
      </p:sp>
    </p:spTree>
    <p:extLst>
      <p:ext uri="{BB962C8B-B14F-4D97-AF65-F5344CB8AC3E}">
        <p14:creationId xmlns:p14="http://schemas.microsoft.com/office/powerpoint/2010/main" val="176003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F4B1C-8267-F748-9BA9-35B3D9064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Cross Entropy </a:t>
            </a:r>
            <a:r>
              <a:rPr lang="en-US" sz="3200" b="1" dirty="0">
                <a:solidFill>
                  <a:srgbClr val="0070C0"/>
                </a:solidFill>
              </a:rPr>
              <a:t>[This Page is Safe to Skip]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4B512B-44C8-6B4C-B37E-2E0555DAAF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1655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Cross entropy of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dirty="0"/>
                  <a:t> related to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dirty="0"/>
                  <a:t>: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Distance measure between two distributions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Fix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minimized 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]</a:t>
                </a:r>
              </a:p>
              <a:p>
                <a:pPr lvl="1"/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/>
                  <a:t>Cross-entropy error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𝕀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=1]</m:t>
                            </m:r>
                            <m:func>
                              <m:func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func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chemeClr val="accent1"/>
                                </a:solidFill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𝕀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≠1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en-US" dirty="0"/>
                  <a:t> 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Interpretations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empirical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training data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predicted probability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hypothesis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=&gt; Make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Make prediction align with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4B512B-44C8-6B4C-B37E-2E0555DAA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16551"/>
              </a:xfrm>
              <a:blipFill>
                <a:blip r:embed="rId2"/>
                <a:stretch>
                  <a:fillRect l="-965" t="-13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790281D-1B51-3E42-8EC8-910CDFA4E364}"/>
              </a:ext>
            </a:extLst>
          </p:cNvPr>
          <p:cNvSpPr/>
          <p:nvPr/>
        </p:nvSpPr>
        <p:spPr>
          <a:xfrm>
            <a:off x="1176528" y="4364736"/>
            <a:ext cx="1414272" cy="682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0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DE623-486B-8F44-83BB-FE3D46D8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629DD-ED6C-0B43-9B66-D039ED35A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39" y="1519539"/>
            <a:ext cx="2412017" cy="2306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57EEA-7FF5-6C49-B770-8BD4D7ED0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003" y="1519539"/>
            <a:ext cx="2454879" cy="230622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D0F94E-0FA0-5D4A-BFFD-4AC326DE1F91}"/>
              </a:ext>
            </a:extLst>
          </p:cNvPr>
          <p:cNvCxnSpPr>
            <a:cxnSpLocks/>
          </p:cNvCxnSpPr>
          <p:nvPr/>
        </p:nvCxnSpPr>
        <p:spPr>
          <a:xfrm>
            <a:off x="8568039" y="3883129"/>
            <a:ext cx="0" cy="6991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/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blipFill>
                <a:blip r:embed="rId4"/>
                <a:stretch>
                  <a:fillRect t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3E1D994-1B57-9042-9203-04339C557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092" y="4582320"/>
            <a:ext cx="2177894" cy="2152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/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7F52D3-2280-F448-9022-8BC2BDA20B86}"/>
              </a:ext>
            </a:extLst>
          </p:cNvPr>
          <p:cNvCxnSpPr>
            <a:cxnSpLocks/>
          </p:cNvCxnSpPr>
          <p:nvPr/>
        </p:nvCxnSpPr>
        <p:spPr>
          <a:xfrm>
            <a:off x="4884163" y="2729809"/>
            <a:ext cx="225236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B9C3166-C6FE-2A46-B11D-0077134C2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5939" y="4569270"/>
            <a:ext cx="2156416" cy="215212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A366C7-DAFA-E64B-AB1C-269ADF78CC26}"/>
              </a:ext>
            </a:extLst>
          </p:cNvPr>
          <p:cNvCxnSpPr>
            <a:cxnSpLocks/>
          </p:cNvCxnSpPr>
          <p:nvPr/>
        </p:nvCxnSpPr>
        <p:spPr>
          <a:xfrm flipH="1">
            <a:off x="4884163" y="5740534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/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sz="2200" dirty="0">
                    <a:solidFill>
                      <a:schemeClr val="accent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  <a:blipFill>
                <a:blip r:embed="rId8"/>
                <a:stretch>
                  <a:fillRect t="-5797"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72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21119</TotalTime>
  <Words>2444</Words>
  <Application>Microsoft Macintosh PowerPoint</Application>
  <PresentationFormat>Widescreen</PresentationFormat>
  <Paragraphs>365</Paragraphs>
  <Slides>54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Linear Models</vt:lpstr>
      <vt:lpstr>Logistic Regression</vt:lpstr>
      <vt:lpstr>Define E_in (w ⃗ ): Cross-Entropy Error</vt:lpstr>
      <vt:lpstr>Optimizing E_in (w ⃗ ): Gradient Descent</vt:lpstr>
      <vt:lpstr>More on Cross Entropy [This Page is Safe to Skip]</vt:lpstr>
      <vt:lpstr>Nonlinear Transformation</vt:lpstr>
      <vt:lpstr>Generalization of Nonlinear Transformation</vt:lpstr>
      <vt:lpstr>How to Choose Feature Transform Φ </vt:lpstr>
      <vt:lpstr>Must choose Φ  BEFORE looking at the data</vt:lpstr>
      <vt:lpstr>Today’s Lecture</vt:lpstr>
      <vt:lpstr>Choose Φ Before Seeing Data</vt:lpstr>
      <vt:lpstr>Q-th Order Polynomial Transform</vt:lpstr>
      <vt:lpstr>Q-th Order Polynomial Transform</vt:lpstr>
      <vt:lpstr>Structural Hypothesis Sets</vt:lpstr>
      <vt:lpstr>Structural Hypothesis Sets</vt:lpstr>
      <vt:lpstr>Overfitting</vt:lpstr>
      <vt:lpstr>Setup of the Discussion</vt:lpstr>
      <vt:lpstr>A Simple Example</vt:lpstr>
      <vt:lpstr>A Simple Example</vt:lpstr>
      <vt:lpstr>What is Overfitting?</vt:lpstr>
      <vt:lpstr>Overfitting is Not Just Bad Generalization</vt:lpstr>
      <vt:lpstr>Overfitting is Not Just Bad Generalization</vt:lpstr>
      <vt:lpstr>Case Study:  2nd vs 10th Order Polynomial Fit</vt:lpstr>
      <vt:lpstr>PowerPoint Presentation</vt:lpstr>
      <vt:lpstr>Target Function: 10th Order f with Noise</vt:lpstr>
      <vt:lpstr>Why is H_2 Better than H_10?</vt:lpstr>
      <vt:lpstr>PowerPoint Presentation</vt:lpstr>
      <vt:lpstr>Simpler H is better even for complex target with no noise</vt:lpstr>
      <vt:lpstr>Is There Really “No Noise”?</vt:lpstr>
      <vt:lpstr>Is There Really “No Noise”?</vt:lpstr>
      <vt:lpstr>Why is H_2 Better than H_10?</vt:lpstr>
      <vt:lpstr>A Detailed Experiment</vt:lpstr>
      <vt:lpstr>The Overfit Measure</vt:lpstr>
      <vt:lpstr>Overfit Measure: E_out (g_10 )-E_out (g_2)</vt:lpstr>
      <vt:lpstr>Noise:  The part of y we cannot model</vt:lpstr>
      <vt:lpstr>Stochastic Noise</vt:lpstr>
      <vt:lpstr>Stochastic Noise</vt:lpstr>
      <vt:lpstr>Deterministic Noise</vt:lpstr>
      <vt:lpstr>Deterministic Noise</vt:lpstr>
      <vt:lpstr>Both sources of noises hurt learning</vt:lpstr>
      <vt:lpstr>Noise and Bias-Variance Decomposition</vt:lpstr>
      <vt:lpstr>How to Fight Overfitting</vt:lpstr>
      <vt:lpstr>VC Dimension of d-dim Perceptron</vt:lpstr>
      <vt:lpstr>Recall the Definitions</vt:lpstr>
      <vt:lpstr>VC Dimension of d-dimension Perceptron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2190</cp:revision>
  <cp:lastPrinted>2020-02-11T19:16:06Z</cp:lastPrinted>
  <dcterms:created xsi:type="dcterms:W3CDTF">2017-08-24T15:35:37Z</dcterms:created>
  <dcterms:modified xsi:type="dcterms:W3CDTF">2022-02-15T17:02:56Z</dcterms:modified>
</cp:coreProperties>
</file>